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0"/>
  </p:notesMasterIdLst>
  <p:sldIdLst>
    <p:sldId id="256" r:id="rId2"/>
    <p:sldId id="278" r:id="rId3"/>
    <p:sldId id="282" r:id="rId4"/>
    <p:sldId id="280" r:id="rId5"/>
    <p:sldId id="281" r:id="rId6"/>
    <p:sldId id="284" r:id="rId7"/>
    <p:sldId id="283" r:id="rId8"/>
    <p:sldId id="285" r:id="rId9"/>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5050"/>
    <a:srgbClr val="3399FF"/>
    <a:srgbClr val="66FF66"/>
    <a:srgbClr val="CCFF99"/>
    <a:srgbClr val="E6F2D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F435D975-3D12-4113-B873-39A2E4483785}" type="datetimeFigureOut">
              <a:rPr lang="de-DE" smtClean="0"/>
              <a:pPr/>
              <a:t>20.08.2017</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E7CD43F-9C63-4B4C-B88E-5EF83BCF222B}"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bgerundetes Rechtec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13333FE2-E4AD-4D89-BC04-A0EFCC6C899A}" type="datetime1">
              <a:rPr lang="de-DE" smtClean="0"/>
              <a:pPr/>
              <a:t>20.08.2017</a:t>
            </a:fld>
            <a:endParaRPr lang="de-DE"/>
          </a:p>
        </p:txBody>
      </p:sp>
      <p:sp>
        <p:nvSpPr>
          <p:cNvPr id="17" name="Fußzeilenplatzhalter 16"/>
          <p:cNvSpPr>
            <a:spLocks noGrp="1"/>
          </p:cNvSpPr>
          <p:nvPr>
            <p:ph type="ftr" sz="quarter" idx="11"/>
          </p:nvPr>
        </p:nvSpPr>
        <p:spPr/>
        <p:txBody>
          <a:bodyPr/>
          <a:lstStyle/>
          <a:p>
            <a:r>
              <a:rPr lang="de-DE" smtClean="0"/>
              <a:t>Dipl. Ing. (chem.) Karl-W. Koch, Mehren</a:t>
            </a:r>
            <a:endParaRPr lang="de-DE"/>
          </a:p>
        </p:txBody>
      </p:sp>
      <p:sp>
        <p:nvSpPr>
          <p:cNvPr id="29" name="Foliennummernplatzhalter 28"/>
          <p:cNvSpPr>
            <a:spLocks noGrp="1"/>
          </p:cNvSpPr>
          <p:nvPr>
            <p:ph type="sldNum" sz="quarter" idx="12"/>
          </p:nvPr>
        </p:nvSpPr>
        <p:spPr/>
        <p:txBody>
          <a:bodyPr lIns="0" tIns="0" rIns="0" bIns="0">
            <a:noAutofit/>
          </a:bodyPr>
          <a:lstStyle>
            <a:lvl1pPr>
              <a:defRPr sz="1400">
                <a:solidFill>
                  <a:srgbClr val="FFFFFF"/>
                </a:solidFill>
              </a:defRPr>
            </a:lvl1pPr>
          </a:lstStyle>
          <a:p>
            <a:fld id="{78AEED2B-2F81-4776-B781-7E49B7D47414}" type="slidenum">
              <a:rPr lang="de-DE" smtClean="0"/>
              <a:pPr/>
              <a:t>‹Nr.›</a:t>
            </a:fld>
            <a:endParaRPr lang="de-DE"/>
          </a:p>
        </p:txBody>
      </p:sp>
      <p:sp>
        <p:nvSpPr>
          <p:cNvPr id="7" name="Rechtec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3E46547-252C-4D56-A56D-F69F04EF96A7}" type="datetime1">
              <a:rPr lang="de-DE" smtClean="0"/>
              <a:pPr/>
              <a:t>20.08.2017</a:t>
            </a:fld>
            <a:endParaRPr lang="de-DE"/>
          </a:p>
        </p:txBody>
      </p:sp>
      <p:sp>
        <p:nvSpPr>
          <p:cNvPr id="5" name="Fußzeilenplatzhalter 4"/>
          <p:cNvSpPr>
            <a:spLocks noGrp="1"/>
          </p:cNvSpPr>
          <p:nvPr>
            <p:ph type="ftr" sz="quarter" idx="11"/>
          </p:nvPr>
        </p:nvSpPr>
        <p:spPr/>
        <p:txBody>
          <a:bodyPr/>
          <a:lstStyle/>
          <a:p>
            <a:r>
              <a:rPr lang="de-DE" smtClean="0"/>
              <a:t>Dipl. Ing. (chem.) Karl-W. Koch, Mehren</a:t>
            </a:r>
            <a:endParaRPr lang="de-DE"/>
          </a:p>
        </p:txBody>
      </p:sp>
      <p:sp>
        <p:nvSpPr>
          <p:cNvPr id="6" name="Foliennummernplatzhalter 5"/>
          <p:cNvSpPr>
            <a:spLocks noGrp="1"/>
          </p:cNvSpPr>
          <p:nvPr>
            <p:ph type="sldNum" sz="quarter" idx="12"/>
          </p:nvPr>
        </p:nvSpPr>
        <p:spPr/>
        <p:txBody>
          <a:bodyPr/>
          <a:lstStyle/>
          <a:p>
            <a:fld id="{78AEED2B-2F81-4776-B781-7E49B7D4741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E84F808-5C49-4C07-90CD-D49279ADCD4D}" type="datetime1">
              <a:rPr lang="de-DE" smtClean="0"/>
              <a:pPr/>
              <a:t>20.08.2017</a:t>
            </a:fld>
            <a:endParaRPr lang="de-DE"/>
          </a:p>
        </p:txBody>
      </p:sp>
      <p:sp>
        <p:nvSpPr>
          <p:cNvPr id="5" name="Fußzeilenplatzhalter 4"/>
          <p:cNvSpPr>
            <a:spLocks noGrp="1"/>
          </p:cNvSpPr>
          <p:nvPr>
            <p:ph type="ftr" sz="quarter" idx="11"/>
          </p:nvPr>
        </p:nvSpPr>
        <p:spPr/>
        <p:txBody>
          <a:bodyPr/>
          <a:lstStyle/>
          <a:p>
            <a:r>
              <a:rPr lang="de-DE" smtClean="0"/>
              <a:t>Dipl. Ing. (chem.) Karl-W. Koch, Mehren</a:t>
            </a:r>
            <a:endParaRPr lang="de-DE"/>
          </a:p>
        </p:txBody>
      </p:sp>
      <p:sp>
        <p:nvSpPr>
          <p:cNvPr id="6" name="Foliennummernplatzhalter 5"/>
          <p:cNvSpPr>
            <a:spLocks noGrp="1"/>
          </p:cNvSpPr>
          <p:nvPr>
            <p:ph type="sldNum" sz="quarter" idx="12"/>
          </p:nvPr>
        </p:nvSpPr>
        <p:spPr/>
        <p:txBody>
          <a:bodyPr/>
          <a:lstStyle/>
          <a:p>
            <a:fld id="{78AEED2B-2F81-4776-B781-7E49B7D4741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BF38358B-8603-4F96-A494-001C0916AA7E}" type="datetime1">
              <a:rPr lang="de-DE" smtClean="0"/>
              <a:pPr/>
              <a:t>20.08.2017</a:t>
            </a:fld>
            <a:endParaRPr lang="de-DE"/>
          </a:p>
        </p:txBody>
      </p:sp>
      <p:sp>
        <p:nvSpPr>
          <p:cNvPr id="5" name="Fußzeilenplatzhalter 4"/>
          <p:cNvSpPr>
            <a:spLocks noGrp="1"/>
          </p:cNvSpPr>
          <p:nvPr>
            <p:ph type="ftr" sz="quarter" idx="11"/>
          </p:nvPr>
        </p:nvSpPr>
        <p:spPr/>
        <p:txBody>
          <a:bodyPr/>
          <a:lstStyle/>
          <a:p>
            <a:r>
              <a:rPr lang="de-DE" smtClean="0"/>
              <a:t>Dipl. Ing. (chem.) Karl-W. Koch, Mehren</a:t>
            </a:r>
            <a:endParaRPr lang="de-DE"/>
          </a:p>
        </p:txBody>
      </p:sp>
      <p:sp>
        <p:nvSpPr>
          <p:cNvPr id="6" name="Foliennummernplatzhalter 5"/>
          <p:cNvSpPr>
            <a:spLocks noGrp="1"/>
          </p:cNvSpPr>
          <p:nvPr>
            <p:ph type="sldNum" sz="quarter" idx="12"/>
          </p:nvPr>
        </p:nvSpPr>
        <p:spPr/>
        <p:txBody>
          <a:bodyPr/>
          <a:lstStyle/>
          <a:p>
            <a:fld id="{78AEED2B-2F81-4776-B781-7E49B7D47414}" type="slidenum">
              <a:rPr lang="de-DE" smtClean="0"/>
              <a:pPr/>
              <a:t>‹Nr.›</a:t>
            </a:fld>
            <a:endParaRPr lang="de-DE"/>
          </a:p>
        </p:txBody>
      </p:sp>
      <p:sp>
        <p:nvSpPr>
          <p:cNvPr id="8" name="Inhaltsplatzhalter 7"/>
          <p:cNvSpPr>
            <a:spLocks noGrp="1"/>
          </p:cNvSpPr>
          <p:nvPr>
            <p:ph sz="quarter" idx="1"/>
          </p:nvPr>
        </p:nvSpPr>
        <p:spPr>
          <a:xfrm>
            <a:off x="914400" y="1447800"/>
            <a:ext cx="777240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bgerundetes Rechtec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E03EA003-00F5-46E0-A0CB-BB5C87442C1A}" type="datetime1">
              <a:rPr lang="de-DE" smtClean="0"/>
              <a:pPr/>
              <a:t>20.08.2017</a:t>
            </a:fld>
            <a:endParaRPr lang="de-DE"/>
          </a:p>
        </p:txBody>
      </p:sp>
      <p:sp>
        <p:nvSpPr>
          <p:cNvPr id="5" name="Fußzeilenplatzhalter 4"/>
          <p:cNvSpPr>
            <a:spLocks noGrp="1"/>
          </p:cNvSpPr>
          <p:nvPr>
            <p:ph type="ftr" sz="quarter" idx="11"/>
          </p:nvPr>
        </p:nvSpPr>
        <p:spPr>
          <a:xfrm>
            <a:off x="800100" y="6172200"/>
            <a:ext cx="4000500" cy="457200"/>
          </a:xfrm>
        </p:spPr>
        <p:txBody>
          <a:bodyPr/>
          <a:lstStyle/>
          <a:p>
            <a:r>
              <a:rPr lang="de-DE" smtClean="0"/>
              <a:t>Dipl. Ing. (chem.) Karl-W. Koch, Mehren</a:t>
            </a:r>
            <a:endParaRPr lang="de-DE"/>
          </a:p>
        </p:txBody>
      </p:sp>
      <p:sp>
        <p:nvSpPr>
          <p:cNvPr id="7" name="Rechtec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146304" y="6208776"/>
            <a:ext cx="457200" cy="457200"/>
          </a:xfrm>
        </p:spPr>
        <p:txBody>
          <a:bodyPr/>
          <a:lstStyle/>
          <a:p>
            <a:fld id="{78AEED2B-2F81-4776-B781-7E49B7D47414}"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07B358DE-B983-4710-A9F4-7829F5CB3DF3}" type="datetime1">
              <a:rPr lang="de-DE" smtClean="0"/>
              <a:pPr/>
              <a:t>20.08.2017</a:t>
            </a:fld>
            <a:endParaRPr lang="de-DE"/>
          </a:p>
        </p:txBody>
      </p:sp>
      <p:sp>
        <p:nvSpPr>
          <p:cNvPr id="6" name="Fußzeilenplatzhalter 5"/>
          <p:cNvSpPr>
            <a:spLocks noGrp="1"/>
          </p:cNvSpPr>
          <p:nvPr>
            <p:ph type="ftr" sz="quarter" idx="11"/>
          </p:nvPr>
        </p:nvSpPr>
        <p:spPr/>
        <p:txBody>
          <a:bodyPr/>
          <a:lstStyle/>
          <a:p>
            <a:r>
              <a:rPr lang="de-DE" smtClean="0"/>
              <a:t>Dipl. Ing. (chem.) Karl-W. Koch, Mehren</a:t>
            </a:r>
            <a:endParaRPr lang="de-DE"/>
          </a:p>
        </p:txBody>
      </p:sp>
      <p:sp>
        <p:nvSpPr>
          <p:cNvPr id="7" name="Foliennummernplatzhalter 6"/>
          <p:cNvSpPr>
            <a:spLocks noGrp="1"/>
          </p:cNvSpPr>
          <p:nvPr>
            <p:ph type="sldNum" sz="quarter" idx="12"/>
          </p:nvPr>
        </p:nvSpPr>
        <p:spPr/>
        <p:txBody>
          <a:bodyPr/>
          <a:lstStyle/>
          <a:p>
            <a:fld id="{78AEED2B-2F81-4776-B781-7E49B7D47414}" type="slidenum">
              <a:rPr lang="de-DE" smtClean="0"/>
              <a:pPr/>
              <a:t>‹Nr.›</a:t>
            </a:fld>
            <a:endParaRPr lang="de-DE"/>
          </a:p>
        </p:txBody>
      </p:sp>
      <p:sp>
        <p:nvSpPr>
          <p:cNvPr id="9" name="Inhaltsplatzhalter 8"/>
          <p:cNvSpPr>
            <a:spLocks noGrp="1"/>
          </p:cNvSpPr>
          <p:nvPr>
            <p:ph sz="quarter" idx="1"/>
          </p:nvPr>
        </p:nvSpPr>
        <p:spPr>
          <a:xfrm>
            <a:off x="91440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93395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202ED4B4-6AF3-4F00-B334-B0D740A0B4A1}" type="datetime1">
              <a:rPr lang="de-DE" smtClean="0"/>
              <a:pPr/>
              <a:t>20.08.2017</a:t>
            </a:fld>
            <a:endParaRPr lang="de-DE"/>
          </a:p>
        </p:txBody>
      </p:sp>
      <p:sp>
        <p:nvSpPr>
          <p:cNvPr id="8" name="Fußzeilenplatzhalter 7"/>
          <p:cNvSpPr>
            <a:spLocks noGrp="1"/>
          </p:cNvSpPr>
          <p:nvPr>
            <p:ph type="ftr" sz="quarter" idx="11"/>
          </p:nvPr>
        </p:nvSpPr>
        <p:spPr/>
        <p:txBody>
          <a:bodyPr/>
          <a:lstStyle/>
          <a:p>
            <a:r>
              <a:rPr lang="de-DE" smtClean="0"/>
              <a:t>Dipl. Ing. (chem.) Karl-W. Koch, Mehren</a:t>
            </a:r>
            <a:endParaRPr lang="de-DE"/>
          </a:p>
        </p:txBody>
      </p:sp>
      <p:sp>
        <p:nvSpPr>
          <p:cNvPr id="9" name="Foliennummernplatzhalter 8"/>
          <p:cNvSpPr>
            <a:spLocks noGrp="1"/>
          </p:cNvSpPr>
          <p:nvPr>
            <p:ph type="sldNum" sz="quarter" idx="12"/>
          </p:nvPr>
        </p:nvSpPr>
        <p:spPr/>
        <p:txBody>
          <a:bodyPr/>
          <a:lstStyle/>
          <a:p>
            <a:fld id="{78AEED2B-2F81-4776-B781-7E49B7D47414}" type="slidenum">
              <a:rPr lang="de-DE" smtClean="0"/>
              <a:pPr/>
              <a:t>‹Nr.›</a:t>
            </a:fld>
            <a:endParaRPr lang="de-DE"/>
          </a:p>
        </p:txBody>
      </p:sp>
      <p:sp>
        <p:nvSpPr>
          <p:cNvPr id="11" name="Inhaltsplatzhalter 10"/>
          <p:cNvSpPr>
            <a:spLocks noGrp="1"/>
          </p:cNvSpPr>
          <p:nvPr>
            <p:ph sz="half" idx="2"/>
          </p:nvPr>
        </p:nvSpPr>
        <p:spPr>
          <a:xfrm>
            <a:off x="9144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9530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2E3B769-59CA-4625-8400-027E1DE23AE1}" type="datetime1">
              <a:rPr lang="de-DE" smtClean="0"/>
              <a:pPr/>
              <a:t>20.08.2017</a:t>
            </a:fld>
            <a:endParaRPr lang="de-DE"/>
          </a:p>
        </p:txBody>
      </p:sp>
      <p:sp>
        <p:nvSpPr>
          <p:cNvPr id="4" name="Fußzeilenplatzhalter 3"/>
          <p:cNvSpPr>
            <a:spLocks noGrp="1"/>
          </p:cNvSpPr>
          <p:nvPr>
            <p:ph type="ftr" sz="quarter" idx="11"/>
          </p:nvPr>
        </p:nvSpPr>
        <p:spPr/>
        <p:txBody>
          <a:bodyPr/>
          <a:lstStyle/>
          <a:p>
            <a:r>
              <a:rPr lang="de-DE" smtClean="0"/>
              <a:t>Dipl. Ing. (chem.) Karl-W. Koch, Mehren</a:t>
            </a:r>
            <a:endParaRPr lang="de-DE"/>
          </a:p>
        </p:txBody>
      </p:sp>
      <p:sp>
        <p:nvSpPr>
          <p:cNvPr id="5" name="Foliennummernplatzhalter 4"/>
          <p:cNvSpPr>
            <a:spLocks noGrp="1"/>
          </p:cNvSpPr>
          <p:nvPr>
            <p:ph type="sldNum" sz="quarter" idx="12"/>
          </p:nvPr>
        </p:nvSpPr>
        <p:spPr/>
        <p:txBody>
          <a:bodyPr/>
          <a:lstStyle/>
          <a:p>
            <a:fld id="{78AEED2B-2F81-4776-B781-7E49B7D4741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937FFBD-31A8-4647-84AD-D55C110AE865}" type="datetime1">
              <a:rPr lang="de-DE" smtClean="0"/>
              <a:pPr/>
              <a:t>20.08.2017</a:t>
            </a:fld>
            <a:endParaRPr lang="de-DE"/>
          </a:p>
        </p:txBody>
      </p:sp>
      <p:sp>
        <p:nvSpPr>
          <p:cNvPr id="3" name="Fußzeilenplatzhalter 2"/>
          <p:cNvSpPr>
            <a:spLocks noGrp="1"/>
          </p:cNvSpPr>
          <p:nvPr>
            <p:ph type="ftr" sz="quarter" idx="11"/>
          </p:nvPr>
        </p:nvSpPr>
        <p:spPr/>
        <p:txBody>
          <a:bodyPr/>
          <a:lstStyle/>
          <a:p>
            <a:r>
              <a:rPr lang="de-DE" smtClean="0"/>
              <a:t>Dipl. Ing. (chem.) Karl-W. Koch, Mehren</a:t>
            </a:r>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bgerundetes Rechtec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21293E09-00BF-4CD2-8E8A-40D8E4B61DF6}" type="datetime1">
              <a:rPr lang="de-DE" smtClean="0"/>
              <a:pPr/>
              <a:t>20.08.2017</a:t>
            </a:fld>
            <a:endParaRPr lang="de-DE"/>
          </a:p>
        </p:txBody>
      </p:sp>
      <p:sp>
        <p:nvSpPr>
          <p:cNvPr id="6" name="Fußzeilenplatzhalter 5"/>
          <p:cNvSpPr>
            <a:spLocks noGrp="1"/>
          </p:cNvSpPr>
          <p:nvPr>
            <p:ph type="ftr" sz="quarter" idx="11"/>
          </p:nvPr>
        </p:nvSpPr>
        <p:spPr/>
        <p:txBody>
          <a:bodyPr/>
          <a:lstStyle/>
          <a:p>
            <a:r>
              <a:rPr lang="de-DE" smtClean="0"/>
              <a:t>Dipl. Ing. (chem.) Karl-W. Koch, Mehren</a:t>
            </a:r>
            <a:endParaRPr lang="de-DE"/>
          </a:p>
        </p:txBody>
      </p:sp>
      <p:sp>
        <p:nvSpPr>
          <p:cNvPr id="7" name="Foliennummernplatzhalter 6"/>
          <p:cNvSpPr>
            <a:spLocks noGrp="1"/>
          </p:cNvSpPr>
          <p:nvPr>
            <p:ph type="sldNum" sz="quarter" idx="12"/>
          </p:nvPr>
        </p:nvSpPr>
        <p:spPr/>
        <p:txBody>
          <a:bodyPr/>
          <a:lstStyle/>
          <a:p>
            <a:fld id="{78AEED2B-2F81-4776-B781-7E49B7D47414}" type="slidenum">
              <a:rPr lang="de-DE" smtClean="0"/>
              <a:pPr/>
              <a:t>‹Nr.›</a:t>
            </a:fld>
            <a:endParaRPr lang="de-DE"/>
          </a:p>
        </p:txBody>
      </p:sp>
      <p:sp>
        <p:nvSpPr>
          <p:cNvPr id="11" name="Inhaltsplatzhalter 10"/>
          <p:cNvSpPr>
            <a:spLocks noGrp="1"/>
          </p:cNvSpPr>
          <p:nvPr>
            <p:ph sz="quarter" idx="1"/>
          </p:nvPr>
        </p:nvSpPr>
        <p:spPr>
          <a:xfrm>
            <a:off x="2971800" y="1600200"/>
            <a:ext cx="5715000" cy="44958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5423E442-F5CA-4D5A-B7E2-072232100008}" type="datetime1">
              <a:rPr lang="de-DE" smtClean="0"/>
              <a:pPr/>
              <a:t>20.08.2017</a:t>
            </a:fld>
            <a:endParaRPr lang="de-DE"/>
          </a:p>
        </p:txBody>
      </p:sp>
      <p:sp>
        <p:nvSpPr>
          <p:cNvPr id="6" name="Fußzeilenplatzhalter 5"/>
          <p:cNvSpPr>
            <a:spLocks noGrp="1"/>
          </p:cNvSpPr>
          <p:nvPr>
            <p:ph type="ftr" sz="quarter" idx="11"/>
          </p:nvPr>
        </p:nvSpPr>
        <p:spPr>
          <a:xfrm>
            <a:off x="914400" y="6172200"/>
            <a:ext cx="3886200" cy="457200"/>
          </a:xfrm>
        </p:spPr>
        <p:txBody>
          <a:bodyPr/>
          <a:lstStyle/>
          <a:p>
            <a:r>
              <a:rPr lang="de-DE" smtClean="0"/>
              <a:t>Dipl. Ing. (chem.) Karl-W. Koch, Mehren</a:t>
            </a:r>
            <a:endParaRPr lang="de-DE"/>
          </a:p>
        </p:txBody>
      </p:sp>
      <p:sp>
        <p:nvSpPr>
          <p:cNvPr id="7" name="Foliennummernplatzhalter 6"/>
          <p:cNvSpPr>
            <a:spLocks noGrp="1"/>
          </p:cNvSpPr>
          <p:nvPr>
            <p:ph type="sldNum" sz="quarter" idx="12"/>
          </p:nvPr>
        </p:nvSpPr>
        <p:spPr>
          <a:xfrm>
            <a:off x="146304" y="6208776"/>
            <a:ext cx="457200" cy="457200"/>
          </a:xfrm>
        </p:spPr>
        <p:txBody>
          <a:bodyPr/>
          <a:lstStyle/>
          <a:p>
            <a:fld id="{78AEED2B-2F81-4776-B781-7E49B7D47414}" type="slidenum">
              <a:rPr lang="de-DE" smtClean="0"/>
              <a:pPr/>
              <a:t>‹Nr.›</a:t>
            </a:fld>
            <a:endParaRPr lang="de-DE"/>
          </a:p>
        </p:txBody>
      </p:sp>
      <p:sp>
        <p:nvSpPr>
          <p:cNvPr id="11" name="Rechtec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bgerundetes Rechtec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179833-BD4A-43D5-A622-8D9614201497}" type="datetime1">
              <a:rPr lang="de-DE" smtClean="0"/>
              <a:pPr/>
              <a:t>20.08.2017</a:t>
            </a:fld>
            <a:endParaRPr lang="de-DE"/>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de-DE" smtClean="0"/>
              <a:t>Dipl. Ing. (chem.) Karl-W. Koch, Mehren</a:t>
            </a:r>
            <a:endParaRPr lang="de-DE"/>
          </a:p>
        </p:txBody>
      </p:sp>
      <p:sp>
        <p:nvSpPr>
          <p:cNvPr id="23" name="Foliennummernplatzhalt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8AEED2B-2F81-4776-B781-7E49B7D4741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428596" y="5500702"/>
            <a:ext cx="8286808" cy="1000132"/>
          </a:xfrm>
        </p:spPr>
        <p:txBody>
          <a:bodyPr>
            <a:normAutofit fontScale="92500" lnSpcReduction="20000"/>
          </a:bodyPr>
          <a:lstStyle/>
          <a:p>
            <a:pPr algn="l"/>
            <a:r>
              <a:rPr lang="de-DE" sz="4000" b="1" dirty="0" smtClean="0">
                <a:solidFill>
                  <a:srgbClr val="FF0000"/>
                </a:solidFill>
              </a:rPr>
              <a:t>Sieben Thesen zu:</a:t>
            </a:r>
          </a:p>
          <a:p>
            <a:r>
              <a:rPr lang="de-DE" b="1" dirty="0" smtClean="0">
                <a:solidFill>
                  <a:srgbClr val="FF0000"/>
                </a:solidFill>
              </a:rPr>
              <a:t>Mobilität – </a:t>
            </a:r>
            <a:r>
              <a:rPr lang="de-DE" b="1" dirty="0" err="1" smtClean="0">
                <a:solidFill>
                  <a:srgbClr val="FF0000"/>
                </a:solidFill>
              </a:rPr>
              <a:t>Elektro­Autos</a:t>
            </a:r>
            <a:r>
              <a:rPr lang="de-DE" b="1" dirty="0" smtClean="0">
                <a:solidFill>
                  <a:srgbClr val="FF0000"/>
                </a:solidFill>
              </a:rPr>
              <a:t> und Dieselskandal</a:t>
            </a:r>
            <a:endParaRPr lang="de-DE" dirty="0">
              <a:solidFill>
                <a:srgbClr val="FF0000"/>
              </a:solidFill>
            </a:endParaRPr>
          </a:p>
        </p:txBody>
      </p:sp>
      <p:sp>
        <p:nvSpPr>
          <p:cNvPr id="2" name="Titel 1"/>
          <p:cNvSpPr>
            <a:spLocks noGrp="1"/>
          </p:cNvSpPr>
          <p:nvPr>
            <p:ph type="ctrTitle"/>
          </p:nvPr>
        </p:nvSpPr>
        <p:spPr>
          <a:xfrm>
            <a:off x="714348" y="285728"/>
            <a:ext cx="7772400" cy="4286280"/>
          </a:xfrm>
        </p:spPr>
        <p:txBody>
          <a:bodyPr>
            <a:noAutofit/>
          </a:bodyPr>
          <a:lstStyle/>
          <a:p>
            <a:pPr algn="l">
              <a:tabLst>
                <a:tab pos="2420938" algn="l"/>
                <a:tab pos="3406775" algn="l"/>
              </a:tabLst>
            </a:pPr>
            <a:r>
              <a:rPr lang="de-DE" sz="8800" b="1" dirty="0" smtClean="0">
                <a:solidFill>
                  <a:srgbClr val="FF0000"/>
                </a:solidFill>
                <a:latin typeface="AR BONNIE" pitchFamily="2" charset="0"/>
              </a:rPr>
              <a:t>Grüne</a:t>
            </a:r>
            <a:r>
              <a:rPr lang="de-DE" sz="8800" b="1" dirty="0" smtClean="0">
                <a:solidFill>
                  <a:srgbClr val="FF0000"/>
                </a:solidFill>
                <a:latin typeface="AR CHRISTY" pitchFamily="2" charset="0"/>
              </a:rPr>
              <a:t> 	</a:t>
            </a:r>
            <a:br>
              <a:rPr lang="de-DE" sz="8800" b="1" dirty="0" smtClean="0">
                <a:solidFill>
                  <a:srgbClr val="FF0000"/>
                </a:solidFill>
                <a:latin typeface="AR CHRISTY" pitchFamily="2" charset="0"/>
              </a:rPr>
            </a:br>
            <a:r>
              <a:rPr lang="de-DE" sz="8800" b="1" dirty="0" smtClean="0">
                <a:solidFill>
                  <a:srgbClr val="FF0000"/>
                </a:solidFill>
                <a:latin typeface="AR CHRISTY" pitchFamily="2" charset="0"/>
              </a:rPr>
              <a:t>	</a:t>
            </a:r>
            <a:r>
              <a:rPr lang="de-DE" sz="11000" b="1" dirty="0" smtClean="0">
                <a:solidFill>
                  <a:srgbClr val="FF0000"/>
                </a:solidFill>
                <a:latin typeface="AR CHRISTY" pitchFamily="2" charset="0"/>
              </a:rPr>
              <a:t>Mobilität</a:t>
            </a:r>
            <a:endParaRPr lang="de-DE" sz="11000" dirty="0">
              <a:solidFill>
                <a:srgbClr val="FF0000"/>
              </a:solidFill>
              <a:latin typeface="AR CHRISTY" pitchFamily="2" charset="0"/>
            </a:endParaRPr>
          </a:p>
        </p:txBody>
      </p:sp>
      <p:pic>
        <p:nvPicPr>
          <p:cNvPr id="7" name="Grafik 6" descr="2017_07-10N-5621_a.jpg"/>
          <p:cNvPicPr>
            <a:picLocks noChangeAspect="1"/>
          </p:cNvPicPr>
          <p:nvPr/>
        </p:nvPicPr>
        <p:blipFill>
          <a:blip r:embed="rId2"/>
          <a:stretch>
            <a:fillRect/>
          </a:stretch>
        </p:blipFill>
        <p:spPr>
          <a:xfrm>
            <a:off x="214282" y="3429000"/>
            <a:ext cx="1637102" cy="19440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Grafik 7" descr="2017_07-14N-5851.JPG"/>
          <p:cNvPicPr>
            <a:picLocks noChangeAspect="1"/>
          </p:cNvPicPr>
          <p:nvPr/>
        </p:nvPicPr>
        <p:blipFill>
          <a:blip r:embed="rId3" cstate="print"/>
          <a:stretch>
            <a:fillRect/>
          </a:stretch>
        </p:blipFill>
        <p:spPr>
          <a:xfrm>
            <a:off x="3000364" y="3786190"/>
            <a:ext cx="2315679" cy="154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Grafik 8" descr="2017_07-14N-5886.JPG"/>
          <p:cNvPicPr>
            <a:picLocks noChangeAspect="1"/>
          </p:cNvPicPr>
          <p:nvPr/>
        </p:nvPicPr>
        <p:blipFill>
          <a:blip r:embed="rId4" cstate="print"/>
          <a:stretch>
            <a:fillRect/>
          </a:stretch>
        </p:blipFill>
        <p:spPr>
          <a:xfrm>
            <a:off x="3929058" y="428604"/>
            <a:ext cx="2071702" cy="13838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Grafik 9" descr="2017_07-14N-5879_a.jpg"/>
          <p:cNvPicPr>
            <a:picLocks noChangeAspect="1"/>
          </p:cNvPicPr>
          <p:nvPr/>
        </p:nvPicPr>
        <p:blipFill>
          <a:blip r:embed="rId5" cstate="print"/>
          <a:stretch>
            <a:fillRect/>
          </a:stretch>
        </p:blipFill>
        <p:spPr>
          <a:xfrm>
            <a:off x="6215074" y="4214818"/>
            <a:ext cx="1942720" cy="14261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Grafik 10" descr="2017_07-10N-5660.JPG"/>
          <p:cNvPicPr>
            <a:picLocks noChangeAspect="1"/>
          </p:cNvPicPr>
          <p:nvPr/>
        </p:nvPicPr>
        <p:blipFill>
          <a:blip r:embed="rId6" cstate="print"/>
          <a:stretch>
            <a:fillRect/>
          </a:stretch>
        </p:blipFill>
        <p:spPr>
          <a:xfrm>
            <a:off x="6470297" y="0"/>
            <a:ext cx="2673703" cy="17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5511816"/>
          </a:xfrm>
        </p:spPr>
        <p:txBody>
          <a:bodyPr>
            <a:normAutofit/>
          </a:bodyPr>
          <a:lstStyle/>
          <a:p>
            <a:pPr>
              <a:tabLst>
                <a:tab pos="538163" algn="l"/>
              </a:tabLst>
            </a:pPr>
            <a:r>
              <a:rPr lang="de-DE" sz="4900" dirty="0" smtClean="0">
                <a:solidFill>
                  <a:srgbClr val="00B050"/>
                </a:solidFill>
              </a:rPr>
              <a:t>1. Grüne Mobilität setzt auf</a:t>
            </a:r>
            <a:br>
              <a:rPr lang="de-DE" sz="4900" dirty="0" smtClean="0">
                <a:solidFill>
                  <a:srgbClr val="00B050"/>
                </a:solidFill>
              </a:rPr>
            </a:br>
            <a:r>
              <a:rPr lang="de-DE" sz="4000" b="0" dirty="0" smtClean="0">
                <a:solidFill>
                  <a:srgbClr val="00B050"/>
                </a:solidFill>
              </a:rPr>
              <a:t>- 	</a:t>
            </a:r>
            <a:r>
              <a:rPr lang="de-DE" sz="3600" b="0" dirty="0" smtClean="0">
                <a:solidFill>
                  <a:srgbClr val="FF5050"/>
                </a:solidFill>
              </a:rPr>
              <a:t>Verkehrsvermeidung</a:t>
            </a:r>
            <a:r>
              <a:rPr lang="de-DE" sz="3600" b="0" dirty="0" smtClean="0">
                <a:solidFill>
                  <a:srgbClr val="00B050"/>
                </a:solidFill>
              </a:rPr>
              <a:t/>
            </a:r>
            <a:br>
              <a:rPr lang="de-DE" sz="3600" b="0" dirty="0" smtClean="0">
                <a:solidFill>
                  <a:srgbClr val="00B050"/>
                </a:solidFill>
              </a:rPr>
            </a:br>
            <a:r>
              <a:rPr lang="de-DE" sz="3600" b="0" dirty="0" smtClean="0">
                <a:solidFill>
                  <a:srgbClr val="00B050"/>
                </a:solidFill>
              </a:rPr>
              <a:t>- 	</a:t>
            </a:r>
            <a:r>
              <a:rPr lang="de-DE" sz="3600" b="0" dirty="0" smtClean="0">
                <a:solidFill>
                  <a:srgbClr val="FF5050"/>
                </a:solidFill>
              </a:rPr>
              <a:t>Fußwege und Fahrrad</a:t>
            </a:r>
            <a:r>
              <a:rPr lang="de-DE" sz="3600" b="0" dirty="0" smtClean="0">
                <a:solidFill>
                  <a:srgbClr val="00B050"/>
                </a:solidFill>
              </a:rPr>
              <a:t>, wo möglich </a:t>
            </a:r>
            <a:br>
              <a:rPr lang="de-DE" sz="3600" b="0" dirty="0" smtClean="0">
                <a:solidFill>
                  <a:srgbClr val="00B050"/>
                </a:solidFill>
              </a:rPr>
            </a:br>
            <a:r>
              <a:rPr lang="de-DE" sz="3600" b="0" dirty="0" smtClean="0">
                <a:solidFill>
                  <a:srgbClr val="00B050"/>
                </a:solidFill>
              </a:rPr>
              <a:t>- 	einen GUTEN, Benutzer-freundlichen 	</a:t>
            </a:r>
            <a:r>
              <a:rPr lang="de-DE" sz="3600" b="0" dirty="0" smtClean="0">
                <a:solidFill>
                  <a:srgbClr val="FF5050"/>
                </a:solidFill>
              </a:rPr>
              <a:t>Nah- und Fernverkehr</a:t>
            </a:r>
            <a:r>
              <a:rPr lang="de-DE" sz="3600" b="0" dirty="0" smtClean="0">
                <a:solidFill>
                  <a:srgbClr val="00B050"/>
                </a:solidFill>
              </a:rPr>
              <a:t/>
            </a:r>
            <a:br>
              <a:rPr lang="de-DE" sz="3600" b="0" dirty="0" smtClean="0">
                <a:solidFill>
                  <a:srgbClr val="00B050"/>
                </a:solidFill>
              </a:rPr>
            </a:br>
            <a:r>
              <a:rPr lang="de-DE" sz="3600" b="0" dirty="0" smtClean="0">
                <a:solidFill>
                  <a:srgbClr val="00B050"/>
                </a:solidFill>
              </a:rPr>
              <a:t>- 	und – </a:t>
            </a:r>
            <a:r>
              <a:rPr lang="de-DE" sz="3600" b="0" i="1" dirty="0" smtClean="0">
                <a:solidFill>
                  <a:srgbClr val="00B050"/>
                </a:solidFill>
              </a:rPr>
              <a:t>wo ein Auto gebraucht wird</a:t>
            </a:r>
            <a:r>
              <a:rPr lang="de-DE" sz="3600" b="0" dirty="0" smtClean="0">
                <a:solidFill>
                  <a:srgbClr val="00B050"/>
                </a:solidFill>
              </a:rPr>
              <a:t> – 	auf </a:t>
            </a:r>
            <a:r>
              <a:rPr lang="de-DE" sz="3600" b="0" dirty="0" smtClean="0">
                <a:solidFill>
                  <a:srgbClr val="FF5050"/>
                </a:solidFill>
              </a:rPr>
              <a:t>e-Autos</a:t>
            </a:r>
            <a:r>
              <a:rPr lang="de-DE" dirty="0" smtClean="0"/>
              <a:t/>
            </a:r>
            <a:br>
              <a:rPr lang="de-DE" dirty="0" smtClean="0"/>
            </a:br>
            <a:endParaRPr lang="de-DE" dirty="0"/>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7"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
        <p:nvSpPr>
          <p:cNvPr id="4" name="Foliennummernplatzhalter 3"/>
          <p:cNvSpPr>
            <a:spLocks noGrp="1"/>
          </p:cNvSpPr>
          <p:nvPr>
            <p:ph type="sldNum" sz="quarter" idx="12"/>
          </p:nvPr>
        </p:nvSpPr>
        <p:spPr/>
        <p:txBody>
          <a:bodyPr/>
          <a:lstStyle/>
          <a:p>
            <a:fld id="{78AEED2B-2F81-4776-B781-7E49B7D47414}" type="slidenum">
              <a:rPr lang="de-DE" smtClean="0"/>
              <a:pPr/>
              <a:t>2</a:t>
            </a:fld>
            <a:endParaRPr lang="de-D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00034" y="274638"/>
            <a:ext cx="8072494" cy="5511816"/>
          </a:xfrm>
        </p:spPr>
        <p:txBody>
          <a:bodyPr>
            <a:normAutofit/>
          </a:bodyPr>
          <a:lstStyle/>
          <a:p>
            <a:pPr>
              <a:tabLst>
                <a:tab pos="538163" algn="l"/>
              </a:tabLst>
            </a:pPr>
            <a:r>
              <a:rPr lang="de-DE" sz="4400" dirty="0" smtClean="0">
                <a:solidFill>
                  <a:srgbClr val="00B050"/>
                </a:solidFill>
              </a:rPr>
              <a:t>2. </a:t>
            </a:r>
            <a:r>
              <a:rPr lang="de-DE" sz="4000" dirty="0" smtClean="0">
                <a:solidFill>
                  <a:srgbClr val="00B050"/>
                </a:solidFill>
              </a:rPr>
              <a:t>Wir verbessern die Bedingungen für Fußgänger und Radfahrer umgehend</a:t>
            </a:r>
            <a:br>
              <a:rPr lang="de-DE" sz="4000" dirty="0" smtClean="0">
                <a:solidFill>
                  <a:srgbClr val="00B050"/>
                </a:solidFill>
              </a:rPr>
            </a:br>
            <a:r>
              <a:rPr lang="de-DE" sz="2400" dirty="0" smtClean="0">
                <a:solidFill>
                  <a:srgbClr val="00B050"/>
                </a:solidFill>
              </a:rPr>
              <a:t>durch den </a:t>
            </a:r>
            <a:r>
              <a:rPr lang="de-DE" sz="3600" dirty="0" smtClean="0">
                <a:solidFill>
                  <a:srgbClr val="FF5050"/>
                </a:solidFill>
              </a:rPr>
              <a:t>Ausbau der Infrastruktur </a:t>
            </a:r>
            <a:br>
              <a:rPr lang="de-DE" sz="3600" dirty="0" smtClean="0">
                <a:solidFill>
                  <a:srgbClr val="FF5050"/>
                </a:solidFill>
              </a:rPr>
            </a:br>
            <a:r>
              <a:rPr lang="de-DE" sz="2400" dirty="0" smtClean="0">
                <a:solidFill>
                  <a:srgbClr val="00B050"/>
                </a:solidFill>
              </a:rPr>
              <a:t>(</a:t>
            </a:r>
            <a:r>
              <a:rPr lang="de-DE" sz="2400" b="0" i="1" dirty="0" smtClean="0">
                <a:solidFill>
                  <a:srgbClr val="00B050"/>
                </a:solidFill>
              </a:rPr>
              <a:t>z.B. Radschnellwege, möglichst kreuzungsfreie Strecke</a:t>
            </a:r>
            <a:r>
              <a:rPr lang="de-DE" sz="2400" i="1" dirty="0" smtClean="0">
                <a:solidFill>
                  <a:srgbClr val="00B050"/>
                </a:solidFill>
              </a:rPr>
              <a:t>n</a:t>
            </a:r>
            <a:r>
              <a:rPr lang="de-DE" sz="2400" dirty="0" smtClean="0">
                <a:solidFill>
                  <a:srgbClr val="00B050"/>
                </a:solidFill>
              </a:rPr>
              <a:t>) und die Schaffung zahlreicher neuer Verknüpfungspunkte zum Umsteigen mit guter Infrastruktur (</a:t>
            </a:r>
            <a:r>
              <a:rPr lang="de-DE" sz="2400" b="0" i="1" dirty="0" smtClean="0">
                <a:solidFill>
                  <a:srgbClr val="00B050"/>
                </a:solidFill>
              </a:rPr>
              <a:t>z. B. gesicherte Fahrrad-Unterstellplätze mit </a:t>
            </a:r>
            <a:br>
              <a:rPr lang="de-DE" sz="2400" b="0" i="1" dirty="0" smtClean="0">
                <a:solidFill>
                  <a:srgbClr val="00B050"/>
                </a:solidFill>
              </a:rPr>
            </a:br>
            <a:r>
              <a:rPr lang="de-DE" sz="2400" b="0" i="1" dirty="0" smtClean="0">
                <a:solidFill>
                  <a:srgbClr val="00B050"/>
                </a:solidFill>
              </a:rPr>
              <a:t>Lademöglichkeit</a:t>
            </a:r>
            <a:r>
              <a:rPr lang="de-DE" sz="2400" dirty="0" smtClean="0">
                <a:solidFill>
                  <a:srgbClr val="00B050"/>
                </a:solidFill>
              </a:rPr>
              <a:t>).</a:t>
            </a:r>
            <a:br>
              <a:rPr lang="de-DE" sz="2400" dirty="0" smtClean="0">
                <a:solidFill>
                  <a:srgbClr val="00B050"/>
                </a:solidFill>
              </a:rPr>
            </a:br>
            <a:r>
              <a:rPr lang="de-DE" sz="2400" dirty="0" smtClean="0">
                <a:solidFill>
                  <a:srgbClr val="00B050"/>
                </a:solidFill>
              </a:rPr>
              <a:t/>
            </a:r>
            <a:br>
              <a:rPr lang="de-DE" sz="2400" dirty="0" smtClean="0">
                <a:solidFill>
                  <a:srgbClr val="00B050"/>
                </a:solidFill>
              </a:rPr>
            </a:br>
            <a:endParaRPr lang="de-DE" sz="2400"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3</a:t>
            </a:fld>
            <a:endParaRPr lang="de-DE"/>
          </a:p>
        </p:txBody>
      </p:sp>
      <p:pic>
        <p:nvPicPr>
          <p:cNvPr id="8" name="Grafik 7" descr="2017_07-14N-5879_a.jpg"/>
          <p:cNvPicPr>
            <a:picLocks noChangeAspect="1"/>
          </p:cNvPicPr>
          <p:nvPr/>
        </p:nvPicPr>
        <p:blipFill>
          <a:blip r:embed="rId2" cstate="print"/>
          <a:stretch>
            <a:fillRect/>
          </a:stretch>
        </p:blipFill>
        <p:spPr>
          <a:xfrm>
            <a:off x="6357950" y="4714884"/>
            <a:ext cx="2085596" cy="15310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85720" y="274638"/>
            <a:ext cx="8572560" cy="5511816"/>
          </a:xfrm>
        </p:spPr>
        <p:txBody>
          <a:bodyPr>
            <a:normAutofit/>
          </a:bodyPr>
          <a:lstStyle/>
          <a:p>
            <a:pPr>
              <a:tabLst>
                <a:tab pos="538163" algn="l"/>
              </a:tabLst>
            </a:pPr>
            <a:r>
              <a:rPr lang="de-DE" sz="4400" dirty="0" smtClean="0">
                <a:solidFill>
                  <a:srgbClr val="00B050"/>
                </a:solidFill>
              </a:rPr>
              <a:t>3.</a:t>
            </a:r>
            <a:r>
              <a:rPr lang="de-DE" sz="2400" dirty="0" smtClean="0">
                <a:solidFill>
                  <a:srgbClr val="00B050"/>
                </a:solidFill>
              </a:rPr>
              <a:t> </a:t>
            </a:r>
            <a:r>
              <a:rPr lang="de-DE" sz="4400" dirty="0" smtClean="0">
                <a:solidFill>
                  <a:srgbClr val="00B050"/>
                </a:solidFill>
              </a:rPr>
              <a:t>WIR fördern die Innovation!</a:t>
            </a:r>
            <a:r>
              <a:rPr lang="de-DE" sz="2400" dirty="0" smtClean="0">
                <a:solidFill>
                  <a:srgbClr val="00B050"/>
                </a:solidFill>
              </a:rPr>
              <a:t/>
            </a:r>
            <a:br>
              <a:rPr lang="de-DE" sz="2400" dirty="0" smtClean="0">
                <a:solidFill>
                  <a:srgbClr val="00B050"/>
                </a:solidFill>
              </a:rPr>
            </a:br>
            <a:r>
              <a:rPr lang="de-DE" sz="2400" dirty="0" smtClean="0">
                <a:solidFill>
                  <a:srgbClr val="00B050"/>
                </a:solidFill>
              </a:rPr>
              <a:t>Die </a:t>
            </a:r>
            <a:r>
              <a:rPr lang="de-DE" sz="4000" dirty="0" smtClean="0">
                <a:solidFill>
                  <a:srgbClr val="FF5050"/>
                </a:solidFill>
              </a:rPr>
              <a:t>Antriebe</a:t>
            </a:r>
            <a:r>
              <a:rPr lang="de-DE" sz="2400" dirty="0" smtClean="0">
                <a:solidFill>
                  <a:srgbClr val="00B050"/>
                </a:solidFill>
              </a:rPr>
              <a:t> aller Verkehrsmittel (</a:t>
            </a:r>
            <a:r>
              <a:rPr lang="de-DE" sz="2400" b="0" i="1" dirty="0" smtClean="0">
                <a:solidFill>
                  <a:srgbClr val="00B050"/>
                </a:solidFill>
              </a:rPr>
              <a:t>Autos, LKW, Bussen, Lokomotiven, </a:t>
            </a:r>
            <a:r>
              <a:rPr lang="de-DE" sz="2400" b="0" i="1" dirty="0" smtClean="0">
                <a:solidFill>
                  <a:srgbClr val="00B050"/>
                </a:solidFill>
              </a:rPr>
              <a:t>Schiffen, Flugzeugen u.a.</a:t>
            </a:r>
            <a:r>
              <a:rPr lang="de-DE" sz="2400" dirty="0" smtClean="0">
                <a:solidFill>
                  <a:srgbClr val="00B050"/>
                </a:solidFill>
              </a:rPr>
              <a:t>) </a:t>
            </a:r>
            <a:r>
              <a:rPr lang="de-DE" sz="4000" dirty="0" smtClean="0">
                <a:solidFill>
                  <a:srgbClr val="FF5050"/>
                </a:solidFill>
              </a:rPr>
              <a:t>ersetzen wir </a:t>
            </a:r>
            <a:r>
              <a:rPr lang="de-DE" sz="2400" dirty="0" smtClean="0">
                <a:solidFill>
                  <a:srgbClr val="00B050"/>
                </a:solidFill>
              </a:rPr>
              <a:t>durch gesetzliche Vorgaben (</a:t>
            </a:r>
            <a:r>
              <a:rPr lang="de-DE" sz="2400" i="1" dirty="0" smtClean="0">
                <a:solidFill>
                  <a:srgbClr val="00B050"/>
                </a:solidFill>
              </a:rPr>
              <a:t>Einführung der „blauen Plakette“ o.ä.</a:t>
            </a:r>
            <a:r>
              <a:rPr lang="de-DE" sz="2400" dirty="0" smtClean="0">
                <a:solidFill>
                  <a:srgbClr val="00B050"/>
                </a:solidFill>
              </a:rPr>
              <a:t>) – jeweils so schnell wie möglich und technisch machbar – </a:t>
            </a:r>
            <a:br>
              <a:rPr lang="de-DE" sz="2400" dirty="0" smtClean="0">
                <a:solidFill>
                  <a:srgbClr val="00B050"/>
                </a:solidFill>
              </a:rPr>
            </a:br>
            <a:r>
              <a:rPr lang="de-DE" sz="4000" dirty="0" smtClean="0">
                <a:solidFill>
                  <a:srgbClr val="FF5050"/>
                </a:solidFill>
              </a:rPr>
              <a:t>durch Motoren ohne </a:t>
            </a:r>
            <a:r>
              <a:rPr lang="de-DE" sz="2400" dirty="0" smtClean="0">
                <a:solidFill>
                  <a:srgbClr val="00B050"/>
                </a:solidFill>
              </a:rPr>
              <a:t>oder mit </a:t>
            </a:r>
            <a:r>
              <a:rPr lang="de-DE" sz="2400" dirty="0" err="1" smtClean="0">
                <a:solidFill>
                  <a:srgbClr val="00B050"/>
                </a:solidFill>
              </a:rPr>
              <a:t>geringst</a:t>
            </a:r>
            <a:r>
              <a:rPr lang="de-DE" sz="2400" dirty="0" smtClean="0">
                <a:solidFill>
                  <a:srgbClr val="00B050"/>
                </a:solidFill>
              </a:rPr>
              <a:t> möglichen </a:t>
            </a:r>
            <a:r>
              <a:rPr lang="de-DE" sz="4000" dirty="0" smtClean="0">
                <a:solidFill>
                  <a:srgbClr val="FF5050"/>
                </a:solidFill>
              </a:rPr>
              <a:t>Luftbelastungen</a:t>
            </a:r>
            <a:r>
              <a:rPr lang="de-DE" sz="2400" dirty="0" smtClean="0">
                <a:solidFill>
                  <a:srgbClr val="00B050"/>
                </a:solidFill>
              </a:rPr>
              <a:t> (</a:t>
            </a:r>
            <a:r>
              <a:rPr lang="de-DE" sz="2400" b="0" i="1" dirty="0" err="1" smtClean="0">
                <a:solidFill>
                  <a:srgbClr val="00B050"/>
                </a:solidFill>
              </a:rPr>
              <a:t>CO</a:t>
            </a:r>
            <a:r>
              <a:rPr lang="de-DE" sz="2400" b="0" i="1" baseline="-25000" dirty="0" err="1" smtClean="0">
                <a:solidFill>
                  <a:srgbClr val="00B050"/>
                </a:solidFill>
              </a:rPr>
              <a:t>2</a:t>
            </a:r>
            <a:r>
              <a:rPr lang="de-DE" sz="2400" b="0" i="1" dirty="0" smtClean="0">
                <a:solidFill>
                  <a:srgbClr val="00B050"/>
                </a:solidFill>
              </a:rPr>
              <a:t>, NO</a:t>
            </a:r>
            <a:r>
              <a:rPr lang="de-DE" sz="2400" b="0" i="1" baseline="-25000" dirty="0" smtClean="0">
                <a:solidFill>
                  <a:srgbClr val="00B050"/>
                </a:solidFill>
              </a:rPr>
              <a:t>x</a:t>
            </a:r>
            <a:r>
              <a:rPr lang="de-DE" sz="2400" b="0" i="1" dirty="0" smtClean="0">
                <a:solidFill>
                  <a:srgbClr val="00B050"/>
                </a:solidFill>
              </a:rPr>
              <a:t>, Feinstaub …</a:t>
            </a:r>
            <a:r>
              <a:rPr lang="de-DE" sz="2400" dirty="0" smtClean="0">
                <a:solidFill>
                  <a:srgbClr val="00B050"/>
                </a:solidFill>
              </a:rPr>
              <a:t>).</a:t>
            </a:r>
            <a:br>
              <a:rPr lang="de-DE" sz="2400" dirty="0" smtClean="0">
                <a:solidFill>
                  <a:srgbClr val="00B050"/>
                </a:solidFill>
              </a:rPr>
            </a:br>
            <a:r>
              <a:rPr lang="de-DE" sz="2400" dirty="0" smtClean="0">
                <a:solidFill>
                  <a:srgbClr val="00B050"/>
                </a:solidFill>
              </a:rPr>
              <a:t/>
            </a:r>
            <a:br>
              <a:rPr lang="de-DE" sz="2400" dirty="0" smtClean="0">
                <a:solidFill>
                  <a:srgbClr val="00B050"/>
                </a:solidFill>
              </a:rPr>
            </a:br>
            <a:endParaRPr lang="de-DE" sz="2400"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4</a:t>
            </a:fld>
            <a:endParaRPr lang="de-DE"/>
          </a:p>
        </p:txBody>
      </p:sp>
      <p:pic>
        <p:nvPicPr>
          <p:cNvPr id="10" name="Grafik 9" descr="2017_07-14N-5851.JPG"/>
          <p:cNvPicPr>
            <a:picLocks noChangeAspect="1"/>
          </p:cNvPicPr>
          <p:nvPr/>
        </p:nvPicPr>
        <p:blipFill>
          <a:blip r:embed="rId2" cstate="print"/>
          <a:stretch>
            <a:fillRect/>
          </a:stretch>
        </p:blipFill>
        <p:spPr>
          <a:xfrm>
            <a:off x="5357818" y="5000636"/>
            <a:ext cx="2203518" cy="14718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14282" y="1357298"/>
            <a:ext cx="8401080" cy="4786346"/>
          </a:xfrm>
        </p:spPr>
        <p:txBody>
          <a:bodyPr>
            <a:normAutofit fontScale="90000"/>
          </a:bodyPr>
          <a:lstStyle/>
          <a:p>
            <a:pPr>
              <a:tabLst>
                <a:tab pos="538163" algn="l"/>
              </a:tabLst>
            </a:pPr>
            <a:r>
              <a:rPr lang="de-DE" sz="4900" dirty="0" smtClean="0">
                <a:solidFill>
                  <a:srgbClr val="00B050"/>
                </a:solidFill>
              </a:rPr>
              <a:t>4. </a:t>
            </a:r>
            <a:r>
              <a:rPr lang="de-DE" sz="6000" dirty="0" smtClean="0">
                <a:solidFill>
                  <a:srgbClr val="00B050"/>
                </a:solidFill>
              </a:rPr>
              <a:t>Wir sorgen für </a:t>
            </a:r>
            <a:r>
              <a:rPr lang="de-DE" sz="8900" dirty="0" smtClean="0">
                <a:solidFill>
                  <a:srgbClr val="00B050"/>
                </a:solidFill>
              </a:rPr>
              <a:t>Luftreinheit!</a:t>
            </a:r>
            <a:r>
              <a:rPr lang="de-DE" sz="6000" dirty="0" smtClean="0">
                <a:solidFill>
                  <a:srgbClr val="00B050"/>
                </a:solidFill>
              </a:rPr>
              <a:t/>
            </a:r>
            <a:br>
              <a:rPr lang="de-DE" sz="6000" dirty="0" smtClean="0">
                <a:solidFill>
                  <a:srgbClr val="00B050"/>
                </a:solidFill>
              </a:rPr>
            </a:br>
            <a:r>
              <a:rPr lang="de-DE" sz="4400" b="0" dirty="0" smtClean="0">
                <a:solidFill>
                  <a:srgbClr val="00B050"/>
                </a:solidFill>
              </a:rPr>
              <a:t>-	</a:t>
            </a:r>
            <a:r>
              <a:rPr lang="de-DE" sz="4000" dirty="0" smtClean="0">
                <a:solidFill>
                  <a:srgbClr val="00B050"/>
                </a:solidFill>
              </a:rPr>
              <a:t>Mit uns wird es </a:t>
            </a:r>
            <a:br>
              <a:rPr lang="de-DE" sz="4000" dirty="0" smtClean="0">
                <a:solidFill>
                  <a:srgbClr val="00B050"/>
                </a:solidFill>
              </a:rPr>
            </a:br>
            <a:r>
              <a:rPr lang="de-DE" sz="4000" dirty="0" smtClean="0">
                <a:solidFill>
                  <a:srgbClr val="00B050"/>
                </a:solidFill>
              </a:rPr>
              <a:t>	</a:t>
            </a:r>
            <a:r>
              <a:rPr lang="de-DE" sz="4000" dirty="0" smtClean="0">
                <a:solidFill>
                  <a:srgbClr val="FF5050"/>
                </a:solidFill>
              </a:rPr>
              <a:t>keine 	</a:t>
            </a:r>
            <a:r>
              <a:rPr lang="de-DE" sz="4000" dirty="0" err="1" smtClean="0">
                <a:solidFill>
                  <a:srgbClr val="FF5050"/>
                </a:solidFill>
              </a:rPr>
              <a:t>Messwertfälschung</a:t>
            </a:r>
            <a:r>
              <a:rPr lang="de-DE" sz="4000" dirty="0" smtClean="0">
                <a:solidFill>
                  <a:srgbClr val="FF5050"/>
                </a:solidFill>
              </a:rPr>
              <a:t> </a:t>
            </a:r>
            <a:r>
              <a:rPr lang="de-DE" sz="4000" dirty="0" smtClean="0">
                <a:solidFill>
                  <a:srgbClr val="00B050"/>
                </a:solidFill>
              </a:rPr>
              <a:t/>
            </a:r>
            <a:br>
              <a:rPr lang="de-DE" sz="4000" dirty="0" smtClean="0">
                <a:solidFill>
                  <a:srgbClr val="00B050"/>
                </a:solidFill>
              </a:rPr>
            </a:br>
            <a:r>
              <a:rPr lang="de-DE" sz="4000" dirty="0" smtClean="0">
                <a:solidFill>
                  <a:srgbClr val="00B050"/>
                </a:solidFill>
              </a:rPr>
              <a:t>-	</a:t>
            </a:r>
            <a:r>
              <a:rPr lang="de-DE" sz="4000" dirty="0" smtClean="0">
                <a:solidFill>
                  <a:srgbClr val="FF5050"/>
                </a:solidFill>
              </a:rPr>
              <a:t>keine entschärfte Auflagen</a:t>
            </a:r>
            <a:r>
              <a:rPr lang="de-DE" sz="4000" dirty="0" smtClean="0">
                <a:solidFill>
                  <a:srgbClr val="00B050"/>
                </a:solidFill>
              </a:rPr>
              <a:t>, </a:t>
            </a:r>
            <a:br>
              <a:rPr lang="de-DE" sz="4000" dirty="0" smtClean="0">
                <a:solidFill>
                  <a:srgbClr val="00B050"/>
                </a:solidFill>
              </a:rPr>
            </a:br>
            <a:r>
              <a:rPr lang="de-DE" sz="4000" dirty="0" smtClean="0">
                <a:solidFill>
                  <a:srgbClr val="00B050"/>
                </a:solidFill>
              </a:rPr>
              <a:t>	</a:t>
            </a:r>
            <a:r>
              <a:rPr lang="de-DE" sz="4000" dirty="0" smtClean="0">
                <a:solidFill>
                  <a:srgbClr val="FF5050"/>
                </a:solidFill>
              </a:rPr>
              <a:t>keine Freibriefe </a:t>
            </a:r>
            <a:r>
              <a:rPr lang="de-DE" sz="4000" dirty="0" smtClean="0">
                <a:solidFill>
                  <a:srgbClr val="00B050"/>
                </a:solidFill>
              </a:rPr>
              <a:t>zum Betrug oder </a:t>
            </a:r>
            <a:br>
              <a:rPr lang="de-DE" sz="4000" dirty="0" smtClean="0">
                <a:solidFill>
                  <a:srgbClr val="00B050"/>
                </a:solidFill>
              </a:rPr>
            </a:br>
            <a:r>
              <a:rPr lang="de-DE" sz="4000" dirty="0" smtClean="0">
                <a:solidFill>
                  <a:srgbClr val="00B050"/>
                </a:solidFill>
              </a:rPr>
              <a:t>-	</a:t>
            </a:r>
            <a:r>
              <a:rPr lang="de-DE" sz="4000" dirty="0" smtClean="0">
                <a:solidFill>
                  <a:srgbClr val="FF5050"/>
                </a:solidFill>
              </a:rPr>
              <a:t>kein Verwässern </a:t>
            </a:r>
            <a:r>
              <a:rPr lang="de-DE" sz="4000" dirty="0" smtClean="0">
                <a:solidFill>
                  <a:srgbClr val="00B050"/>
                </a:solidFill>
              </a:rPr>
              <a:t>von nötigen 	Gesetzen durch Lobbyisten mehr geben</a:t>
            </a:r>
            <a:r>
              <a:rPr lang="de-DE" dirty="0" smtClean="0">
                <a:solidFill>
                  <a:srgbClr val="00B050"/>
                </a:solidFill>
              </a:rPr>
              <a:t/>
            </a:r>
            <a:br>
              <a:rPr lang="de-DE" dirty="0" smtClean="0">
                <a:solidFill>
                  <a:srgbClr val="00B050"/>
                </a:solidFill>
              </a:rPr>
            </a:br>
            <a:endParaRPr lang="de-DE"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5</a:t>
            </a:fld>
            <a:endParaRPr lang="de-DE"/>
          </a:p>
        </p:txBody>
      </p:sp>
      <p:sp>
        <p:nvSpPr>
          <p:cNvPr id="7"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14282" y="714356"/>
            <a:ext cx="8572560" cy="5511816"/>
          </a:xfrm>
        </p:spPr>
        <p:txBody>
          <a:bodyPr>
            <a:normAutofit fontScale="90000"/>
          </a:bodyPr>
          <a:lstStyle/>
          <a:p>
            <a:pPr>
              <a:tabLst>
                <a:tab pos="538163" algn="l"/>
              </a:tabLst>
            </a:pPr>
            <a:r>
              <a:rPr lang="de-DE" sz="4400" b="1" dirty="0" smtClean="0">
                <a:solidFill>
                  <a:srgbClr val="FF5050"/>
                </a:solidFill>
              </a:rPr>
              <a:t>5. Wir sorgen für </a:t>
            </a:r>
            <a:br>
              <a:rPr lang="de-DE" sz="4400" b="1" dirty="0" smtClean="0">
                <a:solidFill>
                  <a:srgbClr val="FF5050"/>
                </a:solidFill>
              </a:rPr>
            </a:br>
            <a:r>
              <a:rPr lang="de-DE" sz="4400" b="1" dirty="0" smtClean="0">
                <a:solidFill>
                  <a:srgbClr val="FF5050"/>
                </a:solidFill>
              </a:rPr>
              <a:t>	die Durchsetzung des Rechtes!</a:t>
            </a:r>
            <a:r>
              <a:rPr lang="de-DE" sz="4400" dirty="0" smtClean="0">
                <a:solidFill>
                  <a:srgbClr val="00B050"/>
                </a:solidFill>
              </a:rPr>
              <a:t/>
            </a:r>
            <a:br>
              <a:rPr lang="de-DE" sz="4400" dirty="0" smtClean="0">
                <a:solidFill>
                  <a:srgbClr val="00B050"/>
                </a:solidFill>
              </a:rPr>
            </a:br>
            <a:r>
              <a:rPr lang="de-DE" sz="4400" b="0" dirty="0" smtClean="0">
                <a:solidFill>
                  <a:srgbClr val="00B050"/>
                </a:solidFill>
              </a:rPr>
              <a:t>-</a:t>
            </a:r>
            <a:r>
              <a:rPr lang="de-DE" sz="4400" dirty="0" smtClean="0">
                <a:solidFill>
                  <a:srgbClr val="00B050"/>
                </a:solidFill>
              </a:rPr>
              <a:t> 	Wir stellen sicher, dass </a:t>
            </a:r>
            <a:r>
              <a:rPr lang="de-DE" sz="4400" dirty="0" smtClean="0">
                <a:solidFill>
                  <a:srgbClr val="FF5050"/>
                </a:solidFill>
              </a:rPr>
              <a:t>kriminelle </a:t>
            </a:r>
            <a:br>
              <a:rPr lang="de-DE" sz="4400" dirty="0" smtClean="0">
                <a:solidFill>
                  <a:srgbClr val="FF5050"/>
                </a:solidFill>
              </a:rPr>
            </a:br>
            <a:r>
              <a:rPr lang="de-DE" sz="4400" dirty="0" smtClean="0">
                <a:solidFill>
                  <a:srgbClr val="FF5050"/>
                </a:solidFill>
              </a:rPr>
              <a:t>	Straftäter </a:t>
            </a:r>
            <a:r>
              <a:rPr lang="de-DE" sz="4400" dirty="0" smtClean="0">
                <a:solidFill>
                  <a:srgbClr val="00B050"/>
                </a:solidFill>
              </a:rPr>
              <a:t>auch </a:t>
            </a:r>
            <a:r>
              <a:rPr lang="de-DE" sz="4400" dirty="0" smtClean="0">
                <a:solidFill>
                  <a:srgbClr val="FF5050"/>
                </a:solidFill>
              </a:rPr>
              <a:t>vor Gericht </a:t>
            </a:r>
            <a:r>
              <a:rPr lang="de-DE" sz="4400" dirty="0" smtClean="0">
                <a:solidFill>
                  <a:srgbClr val="00B050"/>
                </a:solidFill>
              </a:rPr>
              <a:t>landen </a:t>
            </a:r>
            <a:br>
              <a:rPr lang="de-DE" sz="4400" dirty="0" smtClean="0">
                <a:solidFill>
                  <a:srgbClr val="00B050"/>
                </a:solidFill>
              </a:rPr>
            </a:br>
            <a:r>
              <a:rPr lang="de-DE" sz="4400" dirty="0" smtClean="0">
                <a:solidFill>
                  <a:srgbClr val="00B050"/>
                </a:solidFill>
              </a:rPr>
              <a:t>	und verantwortliche </a:t>
            </a:r>
            <a:r>
              <a:rPr lang="de-DE" sz="4400" dirty="0" smtClean="0">
                <a:solidFill>
                  <a:srgbClr val="FF5050"/>
                </a:solidFill>
              </a:rPr>
              <a:t>Unternehmen</a:t>
            </a:r>
            <a:r>
              <a:rPr lang="de-DE" sz="4400" dirty="0" smtClean="0">
                <a:solidFill>
                  <a:srgbClr val="00B050"/>
                </a:solidFill>
              </a:rPr>
              <a:t> </a:t>
            </a:r>
            <a:br>
              <a:rPr lang="de-DE" sz="4400" dirty="0" smtClean="0">
                <a:solidFill>
                  <a:srgbClr val="00B050"/>
                </a:solidFill>
              </a:rPr>
            </a:br>
            <a:r>
              <a:rPr lang="de-DE" sz="4400" dirty="0" smtClean="0">
                <a:solidFill>
                  <a:srgbClr val="00B050"/>
                </a:solidFill>
              </a:rPr>
              <a:t>	die durch sie verursachten </a:t>
            </a:r>
            <a:br>
              <a:rPr lang="de-DE" sz="4400" dirty="0" smtClean="0">
                <a:solidFill>
                  <a:srgbClr val="00B050"/>
                </a:solidFill>
              </a:rPr>
            </a:br>
            <a:r>
              <a:rPr lang="de-DE" sz="4400" dirty="0" smtClean="0">
                <a:solidFill>
                  <a:srgbClr val="00B050"/>
                </a:solidFill>
              </a:rPr>
              <a:t>	</a:t>
            </a:r>
            <a:r>
              <a:rPr lang="de-DE" sz="4400" dirty="0" smtClean="0">
                <a:solidFill>
                  <a:srgbClr val="FF5050"/>
                </a:solidFill>
              </a:rPr>
              <a:t>Kosten übernehmen </a:t>
            </a:r>
            <a:r>
              <a:rPr lang="de-DE" sz="4400" dirty="0" smtClean="0">
                <a:solidFill>
                  <a:srgbClr val="00B050"/>
                </a:solidFill>
              </a:rPr>
              <a:t>müssen! </a:t>
            </a:r>
            <a:r>
              <a:rPr lang="de-DE" sz="4000" dirty="0" smtClean="0">
                <a:solidFill>
                  <a:srgbClr val="00B050"/>
                </a:solidFill>
              </a:rPr>
              <a:t/>
            </a:r>
            <a:br>
              <a:rPr lang="de-DE" sz="4000" dirty="0" smtClean="0">
                <a:solidFill>
                  <a:srgbClr val="00B050"/>
                </a:solidFill>
              </a:rPr>
            </a:br>
            <a:r>
              <a:rPr lang="de-DE" dirty="0" smtClean="0">
                <a:solidFill>
                  <a:srgbClr val="00B050"/>
                </a:solidFill>
              </a:rPr>
              <a:t/>
            </a:r>
            <a:br>
              <a:rPr lang="de-DE" dirty="0" smtClean="0">
                <a:solidFill>
                  <a:srgbClr val="00B050"/>
                </a:solidFill>
              </a:rPr>
            </a:br>
            <a:endParaRPr lang="de-DE"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6</a:t>
            </a:fld>
            <a:endParaRPr lang="de-DE"/>
          </a:p>
        </p:txBody>
      </p:sp>
      <p:sp>
        <p:nvSpPr>
          <p:cNvPr id="6"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357158" y="285728"/>
            <a:ext cx="8572560" cy="5511816"/>
          </a:xfrm>
        </p:spPr>
        <p:txBody>
          <a:bodyPr>
            <a:normAutofit/>
          </a:bodyPr>
          <a:lstStyle/>
          <a:p>
            <a:pPr>
              <a:tabLst>
                <a:tab pos="717550" algn="l"/>
              </a:tabLst>
            </a:pPr>
            <a:r>
              <a:rPr lang="de-DE" sz="4000" dirty="0" smtClean="0">
                <a:solidFill>
                  <a:srgbClr val="00B050"/>
                </a:solidFill>
              </a:rPr>
              <a:t>6.</a:t>
            </a:r>
            <a:r>
              <a:rPr lang="de-DE" sz="4400" dirty="0" smtClean="0">
                <a:solidFill>
                  <a:srgbClr val="00B050"/>
                </a:solidFill>
              </a:rPr>
              <a:t>  Wir fördern die Elektromobilität </a:t>
            </a:r>
            <a:br>
              <a:rPr lang="de-DE" sz="4400" dirty="0" smtClean="0">
                <a:solidFill>
                  <a:srgbClr val="00B050"/>
                </a:solidFill>
              </a:rPr>
            </a:br>
            <a:r>
              <a:rPr lang="de-DE" sz="4400" dirty="0" smtClean="0">
                <a:solidFill>
                  <a:srgbClr val="00B050"/>
                </a:solidFill>
              </a:rPr>
              <a:t>	gezielt und wirksam,</a:t>
            </a:r>
            <a:br>
              <a:rPr lang="de-DE" sz="4400" dirty="0" smtClean="0">
                <a:solidFill>
                  <a:srgbClr val="00B050"/>
                </a:solidFill>
              </a:rPr>
            </a:br>
            <a:r>
              <a:rPr lang="de-DE" sz="3100" i="1" dirty="0" smtClean="0">
                <a:solidFill>
                  <a:srgbClr val="FF5050"/>
                </a:solidFill>
              </a:rPr>
              <a:t>NICHT mit der „</a:t>
            </a:r>
            <a:r>
              <a:rPr lang="de-DE" sz="3100" i="1" dirty="0" err="1" smtClean="0">
                <a:solidFill>
                  <a:srgbClr val="FF5050"/>
                </a:solidFill>
              </a:rPr>
              <a:t>Gieskanne</a:t>
            </a:r>
            <a:r>
              <a:rPr lang="de-DE" sz="3100" i="1" dirty="0" smtClean="0">
                <a:solidFill>
                  <a:srgbClr val="FF5050"/>
                </a:solidFill>
              </a:rPr>
              <a:t>“ </a:t>
            </a:r>
            <a:r>
              <a:rPr lang="de-DE" sz="3100" dirty="0" smtClean="0">
                <a:solidFill>
                  <a:srgbClr val="FF5050"/>
                </a:solidFill>
              </a:rPr>
              <a:t>, durch:</a:t>
            </a:r>
            <a:r>
              <a:rPr lang="de-DE" sz="3100" dirty="0" smtClean="0">
                <a:solidFill>
                  <a:srgbClr val="00B050"/>
                </a:solidFill>
              </a:rPr>
              <a:t/>
            </a:r>
            <a:br>
              <a:rPr lang="de-DE" sz="3100" dirty="0" smtClean="0">
                <a:solidFill>
                  <a:srgbClr val="00B050"/>
                </a:solidFill>
              </a:rPr>
            </a:br>
            <a:r>
              <a:rPr lang="de-DE" sz="3100" dirty="0" smtClean="0">
                <a:solidFill>
                  <a:srgbClr val="00B050"/>
                </a:solidFill>
              </a:rPr>
              <a:t>- 	schnellen und nachhaltigen Ausbau der </a:t>
            </a:r>
            <a:br>
              <a:rPr lang="de-DE" sz="3100" dirty="0" smtClean="0">
                <a:solidFill>
                  <a:srgbClr val="00B050"/>
                </a:solidFill>
              </a:rPr>
            </a:br>
            <a:r>
              <a:rPr lang="de-DE" sz="3100" dirty="0" smtClean="0">
                <a:solidFill>
                  <a:srgbClr val="00B050"/>
                </a:solidFill>
              </a:rPr>
              <a:t>	Lade-Infrastruktur an den Fernstraßen UND </a:t>
            </a:r>
            <a:br>
              <a:rPr lang="de-DE" sz="3100" dirty="0" smtClean="0">
                <a:solidFill>
                  <a:srgbClr val="00B050"/>
                </a:solidFill>
              </a:rPr>
            </a:br>
            <a:r>
              <a:rPr lang="de-DE" sz="3100" dirty="0" smtClean="0">
                <a:solidFill>
                  <a:srgbClr val="00B050"/>
                </a:solidFill>
              </a:rPr>
              <a:t>	in der Fläche</a:t>
            </a:r>
            <a:br>
              <a:rPr lang="de-DE" sz="3100" dirty="0" smtClean="0">
                <a:solidFill>
                  <a:srgbClr val="00B050"/>
                </a:solidFill>
              </a:rPr>
            </a:br>
            <a:r>
              <a:rPr lang="de-DE" sz="3100" dirty="0" smtClean="0">
                <a:solidFill>
                  <a:srgbClr val="00B050"/>
                </a:solidFill>
              </a:rPr>
              <a:t>- 	Schaffung EINFACHER, einheitlicher, </a:t>
            </a:r>
            <a:br>
              <a:rPr lang="de-DE" sz="3100" dirty="0" smtClean="0">
                <a:solidFill>
                  <a:srgbClr val="00B050"/>
                </a:solidFill>
              </a:rPr>
            </a:br>
            <a:r>
              <a:rPr lang="de-DE" sz="3100" dirty="0" smtClean="0">
                <a:solidFill>
                  <a:srgbClr val="00B050"/>
                </a:solidFill>
              </a:rPr>
              <a:t>	übersichtlicher, kundengerechter und </a:t>
            </a:r>
            <a:br>
              <a:rPr lang="de-DE" sz="3100" dirty="0" smtClean="0">
                <a:solidFill>
                  <a:srgbClr val="00B050"/>
                </a:solidFill>
              </a:rPr>
            </a:br>
            <a:r>
              <a:rPr lang="de-DE" sz="3100" dirty="0" smtClean="0">
                <a:solidFill>
                  <a:srgbClr val="00B050"/>
                </a:solidFill>
              </a:rPr>
              <a:t>	preiswerter Bezahlsysteme</a:t>
            </a:r>
            <a:br>
              <a:rPr lang="de-DE" sz="3100" dirty="0" smtClean="0">
                <a:solidFill>
                  <a:srgbClr val="00B050"/>
                </a:solidFill>
              </a:rPr>
            </a:br>
            <a:endParaRPr lang="de-DE" sz="3100"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7</a:t>
            </a:fld>
            <a:endParaRPr lang="de-DE"/>
          </a:p>
        </p:txBody>
      </p:sp>
      <p:sp>
        <p:nvSpPr>
          <p:cNvPr id="7"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357158" y="285728"/>
            <a:ext cx="8572560" cy="5511816"/>
          </a:xfrm>
        </p:spPr>
        <p:txBody>
          <a:bodyPr>
            <a:normAutofit fontScale="90000"/>
          </a:bodyPr>
          <a:lstStyle/>
          <a:p>
            <a:pPr>
              <a:tabLst>
                <a:tab pos="538163" algn="l"/>
              </a:tabLst>
            </a:pPr>
            <a:r>
              <a:rPr lang="de-DE" sz="4400" dirty="0" smtClean="0">
                <a:solidFill>
                  <a:srgbClr val="33CC33"/>
                </a:solidFill>
              </a:rPr>
              <a:t>7.  </a:t>
            </a:r>
            <a:r>
              <a:rPr lang="de-DE" sz="6000" dirty="0" smtClean="0">
                <a:solidFill>
                  <a:srgbClr val="33CC33"/>
                </a:solidFill>
              </a:rPr>
              <a:t>Wir </a:t>
            </a:r>
            <a:r>
              <a:rPr lang="de-DE" sz="6000" dirty="0" smtClean="0">
                <a:solidFill>
                  <a:srgbClr val="00B050"/>
                </a:solidFill>
              </a:rPr>
              <a:t>unterstützen </a:t>
            </a:r>
            <a:br>
              <a:rPr lang="de-DE" sz="6000" dirty="0" smtClean="0">
                <a:solidFill>
                  <a:srgbClr val="00B050"/>
                </a:solidFill>
              </a:rPr>
            </a:br>
            <a:r>
              <a:rPr lang="de-DE" sz="6000" dirty="0" smtClean="0">
                <a:solidFill>
                  <a:srgbClr val="00B050"/>
                </a:solidFill>
              </a:rPr>
              <a:t>„Mobilität“ statt „Autos“</a:t>
            </a:r>
            <a:r>
              <a:rPr lang="de-DE" sz="4400" dirty="0" smtClean="0">
                <a:solidFill>
                  <a:srgbClr val="00B050"/>
                </a:solidFill>
              </a:rPr>
              <a:t/>
            </a:r>
            <a:br>
              <a:rPr lang="de-DE" sz="4400" dirty="0" smtClean="0">
                <a:solidFill>
                  <a:srgbClr val="00B050"/>
                </a:solidFill>
              </a:rPr>
            </a:br>
            <a:r>
              <a:rPr lang="de-DE" sz="3600" dirty="0" smtClean="0">
                <a:solidFill>
                  <a:srgbClr val="FF5050"/>
                </a:solidFill>
              </a:rPr>
              <a:t>Die Industrie muss künftig „Mobilität“ und nicht mehr „Autos“ zu verkaufen. </a:t>
            </a:r>
            <a:r>
              <a:rPr lang="de-DE" sz="4400" dirty="0" smtClean="0">
                <a:solidFill>
                  <a:srgbClr val="00B050"/>
                </a:solidFill>
              </a:rPr>
              <a:t/>
            </a:r>
            <a:br>
              <a:rPr lang="de-DE" sz="4400" dirty="0" smtClean="0">
                <a:solidFill>
                  <a:srgbClr val="00B050"/>
                </a:solidFill>
              </a:rPr>
            </a:br>
            <a:r>
              <a:rPr lang="de-DE" sz="3600" dirty="0" smtClean="0">
                <a:solidFill>
                  <a:srgbClr val="00B050"/>
                </a:solidFill>
              </a:rPr>
              <a:t>In Car-Sharing und dem Lösen EINES Beförderungsentgeltes für den Weg von A nach B liegt die Zukunft. Wer das erkennt, macht auch in den nächsten Jahrzehnten Gewinne und garantiert Arbeitsplätze!</a:t>
            </a:r>
            <a:endParaRPr lang="de-DE" sz="3600" dirty="0">
              <a:solidFill>
                <a:srgbClr val="00B050"/>
              </a:solidFill>
            </a:endParaRPr>
          </a:p>
        </p:txBody>
      </p:sp>
      <p:sp>
        <p:nvSpPr>
          <p:cNvPr id="2" name="Datumsplatzhalter 1"/>
          <p:cNvSpPr>
            <a:spLocks noGrp="1"/>
          </p:cNvSpPr>
          <p:nvPr>
            <p:ph type="dt" sz="half" idx="10"/>
          </p:nvPr>
        </p:nvSpPr>
        <p:spPr/>
        <p:txBody>
          <a:bodyPr/>
          <a:lstStyle/>
          <a:p>
            <a:fld id="{42E3B769-59CA-4625-8400-027E1DE23AE1}" type="datetime1">
              <a:rPr lang="de-DE" smtClean="0"/>
              <a:pPr/>
              <a:t>20.08.2017</a:t>
            </a:fld>
            <a:endParaRPr lang="de-DE"/>
          </a:p>
        </p:txBody>
      </p:sp>
      <p:sp>
        <p:nvSpPr>
          <p:cNvPr id="4" name="Foliennummernplatzhalter 3"/>
          <p:cNvSpPr>
            <a:spLocks noGrp="1"/>
          </p:cNvSpPr>
          <p:nvPr>
            <p:ph type="sldNum" sz="quarter" idx="12"/>
          </p:nvPr>
        </p:nvSpPr>
        <p:spPr/>
        <p:txBody>
          <a:bodyPr/>
          <a:lstStyle/>
          <a:p>
            <a:fld id="{78AEED2B-2F81-4776-B781-7E49B7D47414}" type="slidenum">
              <a:rPr lang="de-DE" smtClean="0"/>
              <a:pPr/>
              <a:t>8</a:t>
            </a:fld>
            <a:endParaRPr lang="de-DE"/>
          </a:p>
        </p:txBody>
      </p:sp>
      <p:sp>
        <p:nvSpPr>
          <p:cNvPr id="7" name="Fußzeilenplatzhalter 2"/>
          <p:cNvSpPr>
            <a:spLocks noGrp="1"/>
          </p:cNvSpPr>
          <p:nvPr>
            <p:ph type="ftr" sz="quarter" idx="11"/>
          </p:nvPr>
        </p:nvSpPr>
        <p:spPr>
          <a:xfrm>
            <a:off x="785786" y="6286520"/>
            <a:ext cx="4357686" cy="428628"/>
          </a:xfrm>
        </p:spPr>
        <p:txBody>
          <a:bodyPr/>
          <a:lstStyle/>
          <a:p>
            <a:pPr algn="l"/>
            <a:r>
              <a:rPr lang="de-DE" sz="1600" b="1" dirty="0" smtClean="0">
                <a:solidFill>
                  <a:srgbClr val="00B050"/>
                </a:solidFill>
              </a:rPr>
              <a:t>Bündnis 90/DIE GRÜNEN </a:t>
            </a:r>
            <a:r>
              <a:rPr lang="de-DE" sz="1600" b="1" dirty="0" err="1" smtClean="0">
                <a:solidFill>
                  <a:srgbClr val="00B050"/>
                </a:solidFill>
              </a:rPr>
              <a:t>RLP</a:t>
            </a:r>
            <a:r>
              <a:rPr lang="de-DE" sz="1600" b="1" dirty="0" smtClean="0">
                <a:solidFill>
                  <a:srgbClr val="00B050"/>
                </a:solidFill>
              </a:rPr>
              <a:t> </a:t>
            </a:r>
            <a:r>
              <a:rPr lang="de-DE" sz="800" dirty="0" smtClean="0">
                <a:solidFill>
                  <a:srgbClr val="00B050"/>
                </a:solidFill>
              </a:rPr>
              <a:t> </a:t>
            </a:r>
            <a:r>
              <a:rPr lang="de-DE" sz="800" dirty="0" smtClean="0">
                <a:latin typeface="Arial"/>
                <a:cs typeface="Arial"/>
              </a:rPr>
              <a:t>©</a:t>
            </a:r>
            <a:r>
              <a:rPr lang="de-DE" sz="800" dirty="0" smtClean="0"/>
              <a:t>  Karl-W. Koch, Mehren</a:t>
            </a:r>
            <a:endParaRPr lang="de-DE" sz="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140</Words>
  <Application>Microsoft Office PowerPoint</Application>
  <PresentationFormat>Bildschirmpräsentation (4:3)</PresentationFormat>
  <Paragraphs>31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Dactylos</vt:lpstr>
      <vt:lpstr>Grüne    Mobilität</vt:lpstr>
      <vt:lpstr>1. Grüne Mobilität setzt auf -  Verkehrsvermeidung -  Fußwege und Fahrrad, wo möglich  -  einen GUTEN, Benutzer-freundlichen  Nah- und Fernverkehr -  und – wo ein Auto gebraucht wird –  auf e-Autos </vt:lpstr>
      <vt:lpstr>2. Wir verbessern die Bedingungen für Fußgänger und Radfahrer umgehend durch den Ausbau der Infrastruktur  (z.B. Radschnellwege, möglichst kreuzungsfreie Strecken) und die Schaffung zahlreicher neuer Verknüpfungspunkte zum Umsteigen mit guter Infrastruktur (z. B. gesicherte Fahrrad-Unterstellplätze mit  Lademöglichkeit).  </vt:lpstr>
      <vt:lpstr>3. WIR fördern die Innovation! Die Antriebe aller Verkehrsmittel (Autos, LKW, Bussen, Lokomotiven, Schiffen, Flugzeugen u.a.) ersetzen wir durch gesetzliche Vorgaben (Einführung der „blauen Plakette“ o.ä.) – jeweils so schnell wie möglich und technisch machbar –  durch Motoren ohne oder mit geringst möglichen Luftbelastungen (CO2, NOx, Feinstaub …).  </vt:lpstr>
      <vt:lpstr>4. Wir sorgen für Luftreinheit! - Mit uns wird es   keine  Messwertfälschung  - keine entschärfte Auflagen,   keine Freibriefe zum Betrug oder  - kein Verwässern von nötigen  Gesetzen durch Lobbyisten mehr geben </vt:lpstr>
      <vt:lpstr>5. Wir sorgen für   die Durchsetzung des Rechtes! -  Wir stellen sicher, dass kriminelle   Straftäter auch vor Gericht landen   und verantwortliche Unternehmen   die durch sie verursachten   Kosten übernehmen müssen!   </vt:lpstr>
      <vt:lpstr>6.  Wir fördern die Elektromobilität   gezielt und wirksam, NICHT mit der „Gieskanne“ , durch: -  schnellen und nachhaltigen Ausbau der   Lade-Infrastruktur an den Fernstraßen UND   in der Fläche -  Schaffung EINFACHER, einheitlicher,   übersichtlicher, kundengerechter und   preiswerter Bezahlsysteme </vt:lpstr>
      <vt:lpstr>7.  Wir unterstützen  „Mobilität“ statt „Autos“ Die Industrie muss künftig „Mobilität“ und nicht mehr „Autos“ zu verkaufen.  In Car-Sharing und dem Lösen EINES Beförderungsentgeltes für den Weg von A nach B liegt die Zukunft. Wer das erkennt, macht auch in den nächsten Jahrzehnten Gewinne und garantiert Arbeitsplätze!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Elektromobilität ist Klimaschutz</dc:title>
  <dc:creator>Karl</dc:creator>
  <cp:lastModifiedBy>Karl</cp:lastModifiedBy>
  <cp:revision>19</cp:revision>
  <dcterms:created xsi:type="dcterms:W3CDTF">2017-08-10T21:33:03Z</dcterms:created>
  <dcterms:modified xsi:type="dcterms:W3CDTF">2017-08-20T15:11:59Z</dcterms:modified>
</cp:coreProperties>
</file>